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7" r:id="rId2"/>
    <p:sldId id="349" r:id="rId3"/>
    <p:sldId id="348" r:id="rId4"/>
    <p:sldId id="350" r:id="rId5"/>
    <p:sldId id="351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7" r:id="rId19"/>
    <p:sldId id="366" r:id="rId20"/>
    <p:sldId id="368" r:id="rId21"/>
    <p:sldId id="369" r:id="rId22"/>
    <p:sldId id="371" r:id="rId23"/>
    <p:sldId id="373" r:id="rId24"/>
    <p:sldId id="374" r:id="rId25"/>
    <p:sldId id="376" r:id="rId26"/>
    <p:sldId id="377" r:id="rId27"/>
    <p:sldId id="378" r:id="rId28"/>
    <p:sldId id="380" r:id="rId29"/>
    <p:sldId id="379" r:id="rId30"/>
    <p:sldId id="381" r:id="rId31"/>
    <p:sldId id="382" r:id="rId32"/>
    <p:sldId id="383" r:id="rId33"/>
    <p:sldId id="390" r:id="rId34"/>
    <p:sldId id="392" r:id="rId35"/>
    <p:sldId id="393" r:id="rId36"/>
    <p:sldId id="384" r:id="rId37"/>
    <p:sldId id="386" r:id="rId38"/>
    <p:sldId id="387" r:id="rId39"/>
    <p:sldId id="388" r:id="rId40"/>
    <p:sldId id="389" r:id="rId41"/>
    <p:sldId id="394" r:id="rId42"/>
    <p:sldId id="385" r:id="rId43"/>
    <p:sldId id="395" r:id="rId44"/>
    <p:sldId id="396" r:id="rId45"/>
    <p:sldId id="397" r:id="rId46"/>
    <p:sldId id="353" r:id="rId47"/>
    <p:sldId id="398" r:id="rId48"/>
    <p:sldId id="399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70C08-8D45-4E16-B73D-C32647159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2C5F5DC-72F8-4FF3-8893-C61745F60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EA15E2-DA72-47E4-AC1E-B7F63EC6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834B55-8FCC-4F75-9EE8-40267D291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FE6AD3-767C-4833-A63F-F1262353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94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D0D37-8339-4F5E-B035-D98BA684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0B0BE5-9A0F-41A2-8E4D-D9FF1A06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4E236A-F311-441A-8FD0-46BF28576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A95022-C674-40AD-A554-CFC95DA4A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B71D8-DC4D-4F43-9078-58905450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01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5582E58-F292-46DF-84EE-272260A88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D7C1B1-CBD9-41D7-A779-9DEC83721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C24CEC-6335-41BC-868B-195A529E1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28A04D-7232-4383-8CE9-48732E73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5B5438-2A43-4C53-AB24-4903536B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23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D77347-18D6-4DCC-9223-EAB000C4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FE7745-519D-403E-AF61-8FD5111CA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AEF596-49F7-41F0-A24A-F258C0078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465468-EF31-44D6-B5C3-3734F152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26A332-E5BF-48DB-BF22-086D1841A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76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5AC729-C23F-4FCA-8B73-DCF6D6CA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481C7A-E1B6-4EEE-8D04-B74B5CF2B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839537-FC15-41B3-9649-DCC7D65E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0509D3-62B7-48AB-B6A7-BAFCE419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4DBD84-AB18-4A75-97BF-760BBC44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9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49BC34-AB92-45B0-9409-DACA23BB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23E5C3-7F65-46C2-82C8-A0FE489E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0B36EF-9A8D-4D00-8E99-C4E539993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6662CC-7489-4023-B56D-C6882D9D7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5CB668-933B-4F82-A803-5FBC8E0C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BC04AC-ABBC-409F-91F5-5C7FDC73A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374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0CFB4-4BFB-4885-971A-6021AD11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2E50F1-DA40-496B-AFBA-0F7FCFF1C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4BD0F3-67A4-4CD2-9659-5C392CCDE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7EB3F9C-0779-4913-8E49-43D659E196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797DA9A-E9DC-4B0D-947C-27DD30EAB2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4406255-6F6F-4010-89E4-7BB30FCB8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3252A6C-CDF7-4E9A-B6F6-7E7994E9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52A394A-DA37-4FDC-A99A-F2535D35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05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36F54-3F85-4B4C-87FF-2494C17B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C59E690-2273-4CAA-923E-37E4695DE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56BD17-95D1-4882-8E10-7586EB91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93FF6B-D16E-4614-96D3-761FBCF5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45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F4C67EB-41ED-4546-B302-6F1C0CACF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3E100A-E2D5-400E-954A-C209B88D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ACB4AF-1CC3-4AA1-87C5-B1EA2795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23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23A66-FAA2-4E4F-9239-B6AA4FF75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F6577F-004F-42D8-AAC6-324EC9454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A5B0CB-FCD1-4E95-BA1A-53726EC63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8947A8-8233-4B11-AA67-B8FD8752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BFCDAD-6806-4030-B125-CF76414D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AC1FD4-9E46-4776-9567-26744E18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73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AAFB63-6B11-4D7E-8B84-74FF8B70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2313601-1ADB-4552-AD30-2E888C3B2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317846-1ED0-4C02-913E-49A829A3D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BA1D69-E2A5-42BB-8573-820C8C4C3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904D4C-6F52-4EC6-871F-41999F34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F709F6-48D9-4554-A3E8-E31CEF32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87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F5ED1F9-6C9A-4CFC-83DD-B852D250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5344C9-D828-4CDA-8060-18F1724AB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BDF5EE-CBCB-489D-8965-A589B6D323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2678E-E3B0-4672-86DB-ACDCAEEECC69}" type="datetimeFigureOut">
              <a:rPr lang="zh-TW" altLang="en-US" smtClean="0"/>
              <a:t>2019/3/6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0002D4-7163-4380-8756-78653B605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9E3CB2-EF60-46B0-89E4-540C8F4D87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C35F-D69D-4DD1-84E0-F019F3BB1C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79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BrmQlFKvWw0jeRQLx_1Kl71Hsf5MAIQw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.cloud.edu.tw/content/senior/computer/ks_ks/et/webpg1203/index3.ht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A12869-6800-4212-B4E4-210AB030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A7BFDC-C819-4FA1-902F-243BCE5C45B2}"/>
              </a:ext>
            </a:extLst>
          </p:cNvPr>
          <p:cNvSpPr/>
          <p:nvPr/>
        </p:nvSpPr>
        <p:spPr>
          <a:xfrm>
            <a:off x="1466625" y="3965139"/>
            <a:ext cx="85272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Menlo-Regular"/>
              </a:rPr>
              <a:t>import requests, json</a:t>
            </a:r>
          </a:p>
          <a:p>
            <a:r>
              <a:rPr lang="en-US" altLang="zh-TW" dirty="0">
                <a:latin typeface="Menlo-Regular"/>
              </a:rPr>
              <a:t>ACCESS_TOKEN = ‘’</a:t>
            </a:r>
          </a:p>
          <a:p>
            <a:r>
              <a:rPr lang="en-US" altLang="zh-TW" dirty="0" err="1">
                <a:latin typeface="Menlo-Regular"/>
              </a:rPr>
              <a:t>url</a:t>
            </a:r>
            <a:r>
              <a:rPr lang="en-US" altLang="zh-TW" dirty="0">
                <a:latin typeface="Menlo-Regular"/>
              </a:rPr>
              <a:t> =</a:t>
            </a:r>
          </a:p>
          <a:p>
            <a:r>
              <a:rPr lang="en-US" altLang="zh-TW" dirty="0">
                <a:latin typeface="Menlo-Regular"/>
              </a:rPr>
              <a:t>'https://graph.facebook.com/v3.0/</a:t>
            </a:r>
            <a:r>
              <a:rPr lang="en-US" altLang="zh-TW" dirty="0" err="1">
                <a:latin typeface="Menlo-Regular"/>
              </a:rPr>
              <a:t>me?fields</a:t>
            </a:r>
            <a:r>
              <a:rPr lang="en-US" altLang="zh-TW" dirty="0">
                <a:latin typeface="Menlo-Regular"/>
              </a:rPr>
              <a:t>=</a:t>
            </a:r>
            <a:r>
              <a:rPr lang="en-US" altLang="zh-TW" dirty="0" err="1">
                <a:latin typeface="Menlo-Regular"/>
              </a:rPr>
              <a:t>likes&amp;access_token</a:t>
            </a:r>
            <a:r>
              <a:rPr lang="en-US" altLang="zh-TW" dirty="0">
                <a:latin typeface="Menlo-Regular"/>
              </a:rPr>
              <a:t>=</a:t>
            </a:r>
          </a:p>
          <a:p>
            <a:r>
              <a:rPr lang="en-US" altLang="zh-TW" dirty="0">
                <a:latin typeface="Menlo-Regular"/>
              </a:rPr>
              <a:t>{}'.format(ACCESS_TOKEN)</a:t>
            </a:r>
          </a:p>
          <a:p>
            <a:r>
              <a:rPr lang="en-US" altLang="zh-TW" dirty="0">
                <a:latin typeface="Menlo-Regular"/>
              </a:rPr>
              <a:t>data = </a:t>
            </a:r>
            <a:r>
              <a:rPr lang="en-US" altLang="zh-TW" dirty="0" err="1">
                <a:latin typeface="Menlo-Regular"/>
              </a:rPr>
              <a:t>json.loads</a:t>
            </a:r>
            <a:r>
              <a:rPr lang="en-US" altLang="zh-TW" dirty="0">
                <a:latin typeface="Menlo-Regular"/>
              </a:rPr>
              <a:t>(</a:t>
            </a:r>
            <a:r>
              <a:rPr lang="en-US" altLang="zh-TW" dirty="0" err="1">
                <a:latin typeface="Menlo-Regular"/>
              </a:rPr>
              <a:t>requests.get</a:t>
            </a:r>
            <a:r>
              <a:rPr lang="en-US" altLang="zh-TW" dirty="0">
                <a:latin typeface="Menlo-Regular"/>
              </a:rPr>
              <a:t>(</a:t>
            </a:r>
            <a:r>
              <a:rPr lang="en-US" altLang="zh-TW" dirty="0" err="1">
                <a:latin typeface="Menlo-Regular"/>
              </a:rPr>
              <a:t>url</a:t>
            </a:r>
            <a:r>
              <a:rPr lang="en-US" altLang="zh-TW" dirty="0">
                <a:latin typeface="Menlo-Regular"/>
              </a:rPr>
              <a:t>).text)</a:t>
            </a:r>
          </a:p>
          <a:p>
            <a:r>
              <a:rPr lang="en-US" altLang="zh-TW" dirty="0">
                <a:latin typeface="Menlo-Regular"/>
              </a:rPr>
              <a:t>for d in data['likes']['data']:</a:t>
            </a:r>
          </a:p>
          <a:p>
            <a:r>
              <a:rPr lang="en-US" altLang="zh-TW" dirty="0">
                <a:latin typeface="Menlo-Regular"/>
              </a:rPr>
              <a:t>print(d)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6571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C5F9251-B4EE-4C64-AC83-4C799FC1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342F65-CC5B-4302-8E77-9C56DE41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8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EEBA3C7-987C-4291-8FE4-55069468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7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D7EB765-7CB4-43FB-B2EC-6B3642F81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398B92A-5519-4332-9AC5-551A7450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9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E4DBDC8-4C4A-4C36-A8E7-209674E4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5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D2F72F-A75B-4C01-AD17-0E419725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9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8052A8D-52BB-41F1-9A00-49E07AFA7571}"/>
              </a:ext>
            </a:extLst>
          </p:cNvPr>
          <p:cNvSpPr/>
          <p:nvPr/>
        </p:nvSpPr>
        <p:spPr>
          <a:xfrm>
            <a:off x="950258" y="90996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‘’’</a:t>
            </a:r>
          </a:p>
          <a:p>
            <a:r>
              <a:rPr lang="zh-TW" altLang="en-US" dirty="0"/>
              <a:t>import requests</a:t>
            </a:r>
          </a:p>
          <a:p>
            <a:r>
              <a:rPr lang="zh-TW" altLang="en-US" dirty="0"/>
              <a:t># 引入函式庫</a:t>
            </a:r>
          </a:p>
          <a:p>
            <a:r>
              <a:rPr lang="zh-TW" altLang="en-US" dirty="0"/>
              <a:t>r = requests.get('https://github.com/timeline.json')</a:t>
            </a:r>
          </a:p>
          <a:p>
            <a:r>
              <a:rPr lang="zh-TW" altLang="en-US" dirty="0"/>
              <a:t># 想要爬資料的目標網址</a:t>
            </a:r>
          </a:p>
          <a:p>
            <a:r>
              <a:rPr lang="zh-TW" altLang="en-US" dirty="0"/>
              <a:t>response = r.text</a:t>
            </a:r>
          </a:p>
          <a:p>
            <a:r>
              <a:rPr lang="zh-TW" altLang="en-US" dirty="0"/>
              <a:t># 模擬發送請求的動作</a:t>
            </a:r>
          </a:p>
          <a:p>
            <a:endParaRPr lang="zh-TW" altLang="en-US" dirty="0"/>
          </a:p>
          <a:p>
            <a:r>
              <a:rPr lang="zh-TW" altLang="en-US" dirty="0"/>
              <a:t>print(response)</a:t>
            </a:r>
            <a:endParaRPr lang="en-US" altLang="zh-TW" dirty="0"/>
          </a:p>
          <a:p>
            <a:r>
              <a:rPr lang="en-US" altLang="zh-TW" dirty="0"/>
              <a:t>‘’’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945784A-60FD-4F22-8AED-18B829C42D9B}"/>
              </a:ext>
            </a:extLst>
          </p:cNvPr>
          <p:cNvSpPr/>
          <p:nvPr/>
        </p:nvSpPr>
        <p:spPr>
          <a:xfrm>
            <a:off x="950258" y="39301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‘’’</a:t>
            </a:r>
          </a:p>
          <a:p>
            <a:r>
              <a:rPr lang="zh-TW" altLang="en-US" dirty="0"/>
              <a:t>payload = {'key1': 'value1', 'key2': 'value2'}</a:t>
            </a:r>
          </a:p>
          <a:p>
            <a:r>
              <a:rPr lang="zh-TW" altLang="en-US" dirty="0"/>
              <a:t>r = requests.get("http://httpbin.org/get", params=payload)</a:t>
            </a:r>
          </a:p>
          <a:p>
            <a:r>
              <a:rPr lang="zh-TW" altLang="en-US" dirty="0"/>
              <a:t>print(r.url)</a:t>
            </a:r>
          </a:p>
          <a:p>
            <a:endParaRPr lang="zh-TW" altLang="en-US" dirty="0"/>
          </a:p>
          <a:p>
            <a:r>
              <a:rPr lang="zh-TW" altLang="en-US" dirty="0"/>
              <a:t>payload= {'key1': 'value1', 'key2': 'value2'}</a:t>
            </a:r>
          </a:p>
          <a:p>
            <a:r>
              <a:rPr lang="zh-TW" altLang="en-US" dirty="0"/>
              <a:t>r = requests.post("http://httpbin.org/get", data=payload)</a:t>
            </a:r>
          </a:p>
          <a:p>
            <a:r>
              <a:rPr lang="zh-TW" altLang="en-US" dirty="0"/>
              <a:t>print(r.url)</a:t>
            </a:r>
            <a:endParaRPr lang="en-US" altLang="zh-TW" dirty="0"/>
          </a:p>
          <a:p>
            <a:r>
              <a:rPr lang="en-US" altLang="zh-TW" dirty="0"/>
              <a:t>‘’’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116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73265C8-80D1-46BF-8367-1D3665E9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14" y="0"/>
            <a:ext cx="8342555" cy="49700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D1ECA5D-35F6-426C-993E-90B4BA0BDEDE}"/>
              </a:ext>
            </a:extLst>
          </p:cNvPr>
          <p:cNvSpPr/>
          <p:nvPr/>
        </p:nvSpPr>
        <p:spPr>
          <a:xfrm>
            <a:off x="1520414" y="497003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url = 'https://api.github.com/some/endpoint'</a:t>
            </a:r>
          </a:p>
          <a:p>
            <a:r>
              <a:rPr lang="zh-TW" altLang="en-US" dirty="0"/>
              <a:t>headers = {'user-agent': 'my-app/0.0.1'}</a:t>
            </a:r>
          </a:p>
          <a:p>
            <a:r>
              <a:rPr lang="zh-TW" altLang="en-US" dirty="0"/>
              <a:t>cookies = {'user':'tom', 'password': '123'}</a:t>
            </a:r>
          </a:p>
          <a:p>
            <a:r>
              <a:rPr lang="zh-TW" altLang="en-US" dirty="0"/>
              <a:t>r = requests.get(url, headers=headers, cookies =cookies )</a:t>
            </a:r>
          </a:p>
          <a:p>
            <a:r>
              <a:rPr lang="zh-TW" altLang="en-US" dirty="0"/>
              <a:t>print(r.headers)</a:t>
            </a:r>
          </a:p>
          <a:p>
            <a:r>
              <a:rPr lang="zh-TW" altLang="en-US" dirty="0"/>
              <a:t>print(r.cookies)</a:t>
            </a:r>
          </a:p>
        </p:txBody>
      </p:sp>
    </p:spTree>
    <p:extLst>
      <p:ext uri="{BB962C8B-B14F-4D97-AF65-F5344CB8AC3E}">
        <p14:creationId xmlns:p14="http://schemas.microsoft.com/office/powerpoint/2010/main" val="103116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9B48591-763D-4F09-B498-5424FB7D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21516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99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7576D52-AF44-4339-B75D-5DC1A9BB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0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15E4750-4C7E-43DC-9D9D-1EE7808C8CAC}"/>
              </a:ext>
            </a:extLst>
          </p:cNvPr>
          <p:cNvSpPr/>
          <p:nvPr/>
        </p:nvSpPr>
        <p:spPr>
          <a:xfrm>
            <a:off x="799651" y="1333564"/>
            <a:ext cx="979663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import requests</a:t>
            </a:r>
          </a:p>
          <a:p>
            <a:r>
              <a:rPr lang="zh-TW" altLang="en-US" dirty="0"/>
              <a:t>url = 'https://www.aicoin.net.cn/</a:t>
            </a:r>
            <a:r>
              <a:rPr lang="en-US" altLang="zh-TW" dirty="0"/>
              <a:t>'</a:t>
            </a:r>
          </a:p>
          <a:p>
            <a:r>
              <a:rPr lang="zh-TW" altLang="en-US" dirty="0"/>
              <a:t>r = requests.get(url)</a:t>
            </a:r>
          </a:p>
          <a:p>
            <a:r>
              <a:rPr lang="zh-TW" altLang="en-US" dirty="0"/>
              <a:t>print(r.text)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# headers = {</a:t>
            </a:r>
          </a:p>
          <a:p>
            <a:r>
              <a:rPr lang="zh-TW" altLang="en-US" dirty="0"/>
              <a:t># 'User-Agent': 'Mozilla/5.0 (Macintosh; Intel Mac OS X10_12_6) AppleWebKit/537.36 (KHTML, like Gecko)Chrome/66.0.3359.181 Safari/537.36'</a:t>
            </a:r>
          </a:p>
          <a:p>
            <a:r>
              <a:rPr lang="zh-TW" altLang="en-US" dirty="0"/>
              <a:t># }</a:t>
            </a:r>
          </a:p>
          <a:p>
            <a:r>
              <a:rPr lang="zh-TW" altLang="en-US" dirty="0"/>
              <a:t># r = requests.get(url, headers=headers)</a:t>
            </a:r>
          </a:p>
          <a:p>
            <a:r>
              <a:rPr lang="zh-TW" altLang="en-US" dirty="0"/>
              <a:t># print(r.text[0:10000])</a:t>
            </a:r>
          </a:p>
        </p:txBody>
      </p:sp>
    </p:spTree>
    <p:extLst>
      <p:ext uri="{BB962C8B-B14F-4D97-AF65-F5344CB8AC3E}">
        <p14:creationId xmlns:p14="http://schemas.microsoft.com/office/powerpoint/2010/main" val="977174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BAFBD1D-87F4-4FB5-95E0-7064B17A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2619D1-263F-4C1C-A8A6-29FD4DD218F7}"/>
              </a:ext>
            </a:extLst>
          </p:cNvPr>
          <p:cNvSpPr/>
          <p:nvPr/>
        </p:nvSpPr>
        <p:spPr>
          <a:xfrm>
            <a:off x="2251935" y="44962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FFFFFF"/>
                </a:solidFill>
                <a:latin typeface="Menlo-Regular"/>
              </a:rPr>
              <a:t>url</a:t>
            </a:r>
            <a:r>
              <a:rPr lang="en-US" altLang="zh-TW" dirty="0">
                <a:solidFill>
                  <a:srgbClr val="FFFFFF"/>
                </a:solidFill>
                <a:latin typeface="Menlo-Regular"/>
              </a:rPr>
              <a:t> = 'https://www.104.com.tw/cust/list/index/'</a:t>
            </a:r>
          </a:p>
          <a:p>
            <a:r>
              <a:rPr lang="en-US" altLang="zh-TW" dirty="0">
                <a:solidFill>
                  <a:srgbClr val="FFFFFF"/>
                </a:solidFill>
                <a:latin typeface="Menlo-Regular"/>
              </a:rPr>
              <a:t>r = </a:t>
            </a:r>
            <a:r>
              <a:rPr lang="en-US" altLang="zh-TW" dirty="0" err="1">
                <a:solidFill>
                  <a:srgbClr val="FFFFFF"/>
                </a:solidFill>
                <a:latin typeface="Menlo-Regular"/>
              </a:rPr>
              <a:t>requests.get</a:t>
            </a:r>
            <a:r>
              <a:rPr lang="en-US" altLang="zh-TW" dirty="0">
                <a:solidFill>
                  <a:srgbClr val="FFFFFF"/>
                </a:solidFill>
                <a:latin typeface="Menlo-Regular"/>
              </a:rPr>
              <a:t>(</a:t>
            </a:r>
            <a:r>
              <a:rPr lang="en-US" altLang="zh-TW" dirty="0" err="1">
                <a:solidFill>
                  <a:srgbClr val="FFFFFF"/>
                </a:solidFill>
                <a:latin typeface="Menlo-Regular"/>
              </a:rPr>
              <a:t>url</a:t>
            </a:r>
            <a:r>
              <a:rPr lang="en-US" altLang="zh-TW" dirty="0">
                <a:solidFill>
                  <a:srgbClr val="FFFFFF"/>
                </a:solidFill>
                <a:latin typeface="Menlo-Regular"/>
              </a:rPr>
              <a:t>)</a:t>
            </a:r>
          </a:p>
          <a:p>
            <a:r>
              <a:rPr lang="en-US" altLang="zh-TW" dirty="0" err="1">
                <a:solidFill>
                  <a:srgbClr val="FFFFFF"/>
                </a:solidFill>
                <a:latin typeface="Menlo-Regular"/>
              </a:rPr>
              <a:t>r.encoding</a:t>
            </a:r>
            <a:r>
              <a:rPr lang="en-US" altLang="zh-TW" dirty="0">
                <a:solidFill>
                  <a:srgbClr val="FFFFFF"/>
                </a:solidFill>
                <a:latin typeface="Menlo-Regular"/>
              </a:rPr>
              <a:t> = 'utf-8'</a:t>
            </a:r>
          </a:p>
          <a:p>
            <a:r>
              <a:rPr lang="en-US" altLang="zh-TW" dirty="0">
                <a:solidFill>
                  <a:srgbClr val="FFFFFF"/>
                </a:solidFill>
                <a:latin typeface="Menlo-Regular"/>
              </a:rPr>
              <a:t>print(</a:t>
            </a:r>
            <a:r>
              <a:rPr lang="en-US" altLang="zh-TW" dirty="0" err="1">
                <a:solidFill>
                  <a:srgbClr val="FFFFFF"/>
                </a:solidFill>
                <a:latin typeface="Menlo-Regular"/>
              </a:rPr>
              <a:t>r.text</a:t>
            </a:r>
            <a:r>
              <a:rPr lang="en-US" altLang="zh-TW" dirty="0">
                <a:solidFill>
                  <a:srgbClr val="FFFFFF"/>
                </a:solidFill>
                <a:latin typeface="Menlo-Regular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8453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1CA9687-203A-467D-9498-14876B75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96819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2E579D-8B3C-4F52-B9F8-EB26420B05B2}"/>
              </a:ext>
            </a:extLst>
          </p:cNvPr>
          <p:cNvSpPr/>
          <p:nvPr/>
        </p:nvSpPr>
        <p:spPr>
          <a:xfrm>
            <a:off x="2208903" y="44102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url = 'https://www.</a:t>
            </a:r>
            <a:r>
              <a:rPr lang="en-US" altLang="zh-TW" dirty="0" err="1">
                <a:solidFill>
                  <a:schemeClr val="bg1"/>
                </a:solidFill>
              </a:rPr>
              <a:t>dcard</a:t>
            </a:r>
            <a:r>
              <a:rPr lang="zh-TW" altLang="en-US" dirty="0">
                <a:solidFill>
                  <a:schemeClr val="bg1"/>
                </a:solidFill>
              </a:rPr>
              <a:t>.tw/</a:t>
            </a:r>
            <a:r>
              <a:rPr lang="en-US" altLang="zh-TW" dirty="0">
                <a:solidFill>
                  <a:schemeClr val="bg1"/>
                </a:solidFill>
              </a:rPr>
              <a:t>f</a:t>
            </a:r>
            <a:r>
              <a:rPr lang="zh-TW" altLang="en-US" dirty="0">
                <a:solidFill>
                  <a:schemeClr val="bg1"/>
                </a:solidFill>
              </a:rPr>
              <a:t>/'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r = requests.get(url)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r.encoding = 'utf-8'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print(r.text)</a:t>
            </a:r>
          </a:p>
        </p:txBody>
      </p:sp>
    </p:spTree>
    <p:extLst>
      <p:ext uri="{BB962C8B-B14F-4D97-AF65-F5344CB8AC3E}">
        <p14:creationId xmlns:p14="http://schemas.microsoft.com/office/powerpoint/2010/main" val="3574453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AF521A-B4C5-4485-AD67-9663E0A1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3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3D34472-7756-4776-A277-1B39D1BF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5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986EF4B-1E64-4DCA-9EB7-C4115E653E69}"/>
              </a:ext>
            </a:extLst>
          </p:cNvPr>
          <p:cNvSpPr/>
          <p:nvPr/>
        </p:nvSpPr>
        <p:spPr>
          <a:xfrm>
            <a:off x="1000462" y="624952"/>
            <a:ext cx="858460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html_doc = """</a:t>
            </a:r>
          </a:p>
          <a:p>
            <a:r>
              <a:rPr lang="zh-TW" altLang="en-US" dirty="0"/>
              <a:t>&lt;html&gt;&lt;head&gt;&lt;title&gt;The Dormouse's story&lt;/title&gt;&lt;/head&gt;</a:t>
            </a:r>
          </a:p>
          <a:p>
            <a:r>
              <a:rPr lang="zh-TW" altLang="en-US" dirty="0"/>
              <a:t>&lt;body&gt;</a:t>
            </a:r>
          </a:p>
          <a:p>
            <a:r>
              <a:rPr lang="zh-TW" altLang="en-US" dirty="0"/>
              <a:t>&lt;p class="title"&gt;&lt;b&gt;The Dormouse's story&lt;/b&gt;&lt;/p&gt;</a:t>
            </a:r>
          </a:p>
          <a:p>
            <a:endParaRPr lang="zh-TW" altLang="en-US" dirty="0"/>
          </a:p>
          <a:p>
            <a:r>
              <a:rPr lang="zh-TW" altLang="en-US" dirty="0"/>
              <a:t>&lt;p class="story"&gt;Once upon a time there were three little sisters; and their names were</a:t>
            </a:r>
          </a:p>
          <a:p>
            <a:r>
              <a:rPr lang="zh-TW" altLang="en-US" dirty="0"/>
              <a:t>&lt;a href="http://example.com/elsie" class="sister" id="link1"&gt;Elsie&lt;/a&gt;,</a:t>
            </a:r>
          </a:p>
          <a:p>
            <a:r>
              <a:rPr lang="zh-TW" altLang="en-US" dirty="0"/>
              <a:t>&lt;a href="http://example.com/lacie" class="sister" id="link2"&gt;Lacie&lt;/a&gt; and</a:t>
            </a:r>
          </a:p>
          <a:p>
            <a:r>
              <a:rPr lang="zh-TW" altLang="en-US" dirty="0"/>
              <a:t>&lt;a href="http://example.com/tillie" class="sister" id="link3"&gt;Tillie&lt;/a&gt;;</a:t>
            </a:r>
          </a:p>
          <a:p>
            <a:r>
              <a:rPr lang="zh-TW" altLang="en-US" dirty="0"/>
              <a:t>and they lived at the bottom of a well.&lt;/p&gt;</a:t>
            </a:r>
          </a:p>
          <a:p>
            <a:endParaRPr lang="zh-TW" altLang="en-US" dirty="0"/>
          </a:p>
          <a:p>
            <a:r>
              <a:rPr lang="zh-TW" altLang="en-US" dirty="0"/>
              <a:t>&lt;p class="story"&gt;...&lt;/p&gt;</a:t>
            </a:r>
          </a:p>
          <a:p>
            <a:r>
              <a:rPr lang="zh-TW" altLang="en-US" dirty="0"/>
              <a:t>"""</a:t>
            </a:r>
          </a:p>
          <a:p>
            <a:endParaRPr lang="zh-TW" altLang="en-US" dirty="0"/>
          </a:p>
          <a:p>
            <a:r>
              <a:rPr lang="zh-TW" altLang="en-US" dirty="0"/>
              <a:t>from bs4 import BeautifulSoup</a:t>
            </a:r>
          </a:p>
          <a:p>
            <a:r>
              <a:rPr lang="zh-TW" altLang="en-US" dirty="0"/>
              <a:t>soup = BeautifulSoup(html_doc)</a:t>
            </a:r>
          </a:p>
          <a:p>
            <a:r>
              <a:rPr lang="zh-TW" altLang="en-US" dirty="0"/>
              <a:t>soup</a:t>
            </a:r>
          </a:p>
        </p:txBody>
      </p:sp>
    </p:spTree>
    <p:extLst>
      <p:ext uri="{BB962C8B-B14F-4D97-AF65-F5344CB8AC3E}">
        <p14:creationId xmlns:p14="http://schemas.microsoft.com/office/powerpoint/2010/main" val="1822739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68A58A3-CA07-48A9-94C6-EEB27934C92F}"/>
              </a:ext>
            </a:extLst>
          </p:cNvPr>
          <p:cNvSpPr/>
          <p:nvPr/>
        </p:nvSpPr>
        <p:spPr>
          <a:xfrm>
            <a:off x="591671" y="378961"/>
            <a:ext cx="1058552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soup.title  </a:t>
            </a:r>
            <a:endParaRPr lang="en-US" altLang="zh-TW" dirty="0"/>
          </a:p>
          <a:p>
            <a:r>
              <a:rPr lang="zh-TW" altLang="en-US" dirty="0"/>
              <a:t># soup.title.name</a:t>
            </a:r>
            <a:endParaRPr lang="en-US" altLang="zh-TW" dirty="0"/>
          </a:p>
          <a:p>
            <a:r>
              <a:rPr lang="zh-TW" altLang="en-US" dirty="0"/>
              <a:t># soup.title.string    </a:t>
            </a:r>
          </a:p>
          <a:p>
            <a:r>
              <a:rPr lang="zh-TW" altLang="en-US" dirty="0"/>
              <a:t># soup.title.parent.name</a:t>
            </a:r>
          </a:p>
          <a:p>
            <a:r>
              <a:rPr lang="zh-TW" altLang="en-US" dirty="0"/>
              <a:t># soup.p</a:t>
            </a:r>
          </a:p>
          <a:p>
            <a:r>
              <a:rPr lang="zh-TW" altLang="en-US" dirty="0"/>
              <a:t># soup.p['class']</a:t>
            </a:r>
          </a:p>
          <a:p>
            <a:r>
              <a:rPr lang="zh-TW" altLang="en-US" dirty="0"/>
              <a:t># soup.a</a:t>
            </a:r>
          </a:p>
          <a:p>
            <a:r>
              <a:rPr lang="zh-TW" altLang="en-US" dirty="0"/>
              <a:t>#soup.find('a')</a:t>
            </a:r>
          </a:p>
          <a:p>
            <a:r>
              <a:rPr lang="zh-TW" altLang="en-US" dirty="0"/>
              <a:t># soup.find_all('a')</a:t>
            </a:r>
          </a:p>
          <a:p>
            <a:r>
              <a:rPr lang="zh-TW" altLang="en-US" dirty="0"/>
              <a:t># soup.find(id="link3") 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# story = soup.find(id='story’)</a:t>
            </a:r>
            <a:endParaRPr lang="en-US" altLang="zh-TW" dirty="0"/>
          </a:p>
          <a:p>
            <a:r>
              <a:rPr lang="zh-TW" altLang="en-US" dirty="0"/>
              <a:t># print(story)</a:t>
            </a:r>
          </a:p>
          <a:p>
            <a:endParaRPr lang="zh-TW" altLang="en-US" dirty="0"/>
          </a:p>
          <a:p>
            <a:r>
              <a:rPr lang="zh-TW" altLang="en-US" dirty="0"/>
              <a:t># title = soup.find("p", class_="title")</a:t>
            </a:r>
          </a:p>
          <a:p>
            <a:r>
              <a:rPr lang="zh-TW" altLang="en-US" dirty="0"/>
              <a:t># print(title)</a:t>
            </a:r>
          </a:p>
          <a:p>
            <a:r>
              <a:rPr lang="zh-TW" altLang="en-US" dirty="0"/>
              <a:t>    </a:t>
            </a:r>
          </a:p>
          <a:p>
            <a:r>
              <a:rPr lang="zh-TW" altLang="en-US" dirty="0"/>
              <a:t># sister = soup.find_all("a", class_="sister")</a:t>
            </a:r>
          </a:p>
          <a:p>
            <a:r>
              <a:rPr lang="zh-TW" altLang="en-US" dirty="0"/>
              <a:t># print(sister)</a:t>
            </a:r>
          </a:p>
        </p:txBody>
      </p:sp>
    </p:spTree>
    <p:extLst>
      <p:ext uri="{BB962C8B-B14F-4D97-AF65-F5344CB8AC3E}">
        <p14:creationId xmlns:p14="http://schemas.microsoft.com/office/powerpoint/2010/main" val="373418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887CB70-DA01-40D9-BC22-98E425FC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04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A7554C0-7305-42F0-B0D3-125F7CFD12E0}"/>
              </a:ext>
            </a:extLst>
          </p:cNvPr>
          <p:cNvSpPr/>
          <p:nvPr/>
        </p:nvSpPr>
        <p:spPr>
          <a:xfrm>
            <a:off x="690282" y="2265430"/>
            <a:ext cx="10811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Menlo-Regular"/>
              </a:rPr>
              <a:t>url</a:t>
            </a:r>
            <a:r>
              <a:rPr lang="en-US" altLang="zh-TW" dirty="0">
                <a:latin typeface="Menlo-Regular"/>
              </a:rPr>
              <a:t> = 'https://movies.yahoo.com.tw/movie_thisweek.html'</a:t>
            </a:r>
          </a:p>
          <a:p>
            <a:r>
              <a:rPr lang="en-US" altLang="zh-TW" dirty="0">
                <a:latin typeface="Menlo-Regular"/>
              </a:rPr>
              <a:t>r = </a:t>
            </a:r>
            <a:r>
              <a:rPr lang="en-US" altLang="zh-TW" dirty="0" err="1">
                <a:latin typeface="Menlo-Regular"/>
              </a:rPr>
              <a:t>requests.get</a:t>
            </a:r>
            <a:r>
              <a:rPr lang="en-US" altLang="zh-TW" dirty="0">
                <a:latin typeface="Menlo-Regular"/>
              </a:rPr>
              <a:t>(</a:t>
            </a:r>
            <a:r>
              <a:rPr lang="en-US" altLang="zh-TW" dirty="0" err="1">
                <a:latin typeface="Menlo-Regular"/>
              </a:rPr>
              <a:t>url</a:t>
            </a:r>
            <a:r>
              <a:rPr lang="en-US" altLang="zh-TW" dirty="0">
                <a:latin typeface="Menlo-Regular"/>
              </a:rPr>
              <a:t>)</a:t>
            </a:r>
          </a:p>
          <a:p>
            <a:r>
              <a:rPr lang="en-US" altLang="zh-TW" dirty="0">
                <a:latin typeface="Menlo-Regular"/>
              </a:rPr>
              <a:t>soup = </a:t>
            </a:r>
            <a:r>
              <a:rPr lang="en-US" altLang="zh-TW" dirty="0" err="1">
                <a:latin typeface="Menlo-Regular"/>
              </a:rPr>
              <a:t>BeautifulSoup</a:t>
            </a:r>
            <a:r>
              <a:rPr lang="en-US" altLang="zh-TW" dirty="0">
                <a:latin typeface="Menlo-Regular"/>
              </a:rPr>
              <a:t>(</a:t>
            </a:r>
            <a:r>
              <a:rPr lang="en-US" altLang="zh-TW" dirty="0" err="1">
                <a:latin typeface="Menlo-Regular"/>
              </a:rPr>
              <a:t>r.text</a:t>
            </a:r>
            <a:r>
              <a:rPr lang="en-US" altLang="zh-TW" dirty="0">
                <a:latin typeface="Menlo-Regular"/>
              </a:rPr>
              <a:t>, "html5lib")</a:t>
            </a:r>
          </a:p>
          <a:p>
            <a:r>
              <a:rPr lang="en-US" altLang="zh-TW" dirty="0">
                <a:latin typeface="Menlo-Regular"/>
              </a:rPr>
              <a:t>print(</a:t>
            </a:r>
            <a:r>
              <a:rPr lang="en-US" altLang="zh-TW" dirty="0" err="1">
                <a:latin typeface="Menlo-Regular"/>
              </a:rPr>
              <a:t>soup.find</a:t>
            </a:r>
            <a:r>
              <a:rPr lang="en-US" altLang="zh-TW" dirty="0">
                <a:latin typeface="Menlo-Regular"/>
              </a:rPr>
              <a:t>(class_="</a:t>
            </a:r>
            <a:r>
              <a:rPr lang="en-US" altLang="zh-TW" dirty="0" err="1">
                <a:latin typeface="Menlo-Regular"/>
              </a:rPr>
              <a:t>release_movie_name</a:t>
            </a:r>
            <a:r>
              <a:rPr lang="en-US" altLang="zh-TW" dirty="0">
                <a:latin typeface="Menlo-Regular"/>
              </a:rPr>
              <a:t>").find(class_="</a:t>
            </a:r>
            <a:r>
              <a:rPr lang="en-US" altLang="zh-TW" dirty="0" err="1">
                <a:latin typeface="Menlo-Regular"/>
              </a:rPr>
              <a:t>gabtn</a:t>
            </a:r>
            <a:r>
              <a:rPr lang="en-US" altLang="zh-TW" dirty="0">
                <a:latin typeface="Menlo-Regular"/>
              </a:rPr>
              <a:t>").</a:t>
            </a:r>
            <a:r>
              <a:rPr lang="en-US" altLang="zh-TW" dirty="0" err="1">
                <a:latin typeface="Menlo-Regular"/>
              </a:rPr>
              <a:t>text.replace</a:t>
            </a:r>
            <a:r>
              <a:rPr lang="en-US" altLang="zh-TW" dirty="0">
                <a:latin typeface="Menlo-Regular"/>
              </a:rPr>
              <a:t>(' ', '').replace('\n', ''))</a:t>
            </a:r>
          </a:p>
          <a:p>
            <a:r>
              <a:rPr lang="en-US" altLang="zh-TW" dirty="0">
                <a:latin typeface="Menlo-Regular"/>
              </a:rPr>
              <a:t>for d in </a:t>
            </a:r>
            <a:r>
              <a:rPr lang="en-US" altLang="zh-TW" dirty="0" err="1">
                <a:latin typeface="Menlo-Regular"/>
              </a:rPr>
              <a:t>soup.find_all</a:t>
            </a:r>
            <a:r>
              <a:rPr lang="en-US" altLang="zh-TW" dirty="0">
                <a:latin typeface="Menlo-Regular"/>
              </a:rPr>
              <a:t>(class_="</a:t>
            </a:r>
            <a:r>
              <a:rPr lang="en-US" altLang="zh-TW" dirty="0" err="1">
                <a:latin typeface="Menlo-Regular"/>
              </a:rPr>
              <a:t>release_movie_name</a:t>
            </a:r>
            <a:r>
              <a:rPr lang="en-US" altLang="zh-TW" dirty="0">
                <a:latin typeface="Menlo-Regular"/>
              </a:rPr>
              <a:t>"):</a:t>
            </a:r>
          </a:p>
          <a:p>
            <a:r>
              <a:rPr lang="en-US" altLang="zh-TW" dirty="0">
                <a:latin typeface="Menlo-Regular"/>
              </a:rPr>
              <a:t>print(</a:t>
            </a:r>
            <a:r>
              <a:rPr lang="en-US" altLang="zh-TW" dirty="0" err="1">
                <a:latin typeface="Menlo-Regular"/>
              </a:rPr>
              <a:t>d.find</a:t>
            </a:r>
            <a:r>
              <a:rPr lang="en-US" altLang="zh-TW" dirty="0">
                <a:latin typeface="Menlo-Regular"/>
              </a:rPr>
              <a:t>(class_="</a:t>
            </a:r>
            <a:r>
              <a:rPr lang="en-US" altLang="zh-TW" dirty="0" err="1">
                <a:latin typeface="Menlo-Regular"/>
              </a:rPr>
              <a:t>gabtn</a:t>
            </a:r>
            <a:r>
              <a:rPr lang="en-US" altLang="zh-TW" dirty="0">
                <a:latin typeface="Menlo-Regular"/>
              </a:rPr>
              <a:t>").</a:t>
            </a:r>
            <a:r>
              <a:rPr lang="en-US" altLang="zh-TW" dirty="0" err="1">
                <a:latin typeface="Menlo-Regular"/>
              </a:rPr>
              <a:t>text.replace</a:t>
            </a:r>
            <a:r>
              <a:rPr lang="en-US" altLang="zh-TW" dirty="0">
                <a:latin typeface="Menlo-Regular"/>
              </a:rPr>
              <a:t>(' ','').replace('\n', ''))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9822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5E1F2A3-0F58-47B0-BFA1-53D370E1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9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FC8F843-F025-4E7A-9FAD-265D6A1EF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97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0E354F-78BB-4217-AB4A-8163DB64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62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1E4CF3D-39E8-4222-A854-1730E1F1D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54" y="0"/>
            <a:ext cx="8625839" cy="53911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142C81-E5A9-487C-AC37-B00BD2C5EF66}"/>
              </a:ext>
            </a:extLst>
          </p:cNvPr>
          <p:cNvSpPr/>
          <p:nvPr/>
        </p:nvSpPr>
        <p:spPr>
          <a:xfrm>
            <a:off x="673249" y="5391149"/>
            <a:ext cx="10452847" cy="1346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zh-TW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大多數的程式語言，在遇到需要等待的事情時（例如讀取資料庫、請求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API</a:t>
            </a:r>
            <a:r>
              <a:rPr lang="zh-TW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、），通常都會一直等到結果回來之後再繼續執行下一行的程式碼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JavaScript </a:t>
            </a:r>
            <a:r>
              <a:rPr lang="zh-TW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中會將這些需要等待的事情先放到一邊等，並交代某些當等待完成後才要做的事情，然後先繼續執行接下來的程式碼。當原來在等待的事情完成之時，再執行剛才事前交代的事情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1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4C879AC-BEB2-4C56-9640-40D81B720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77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544335-8D35-4711-A52F-F768AE0F120F}"/>
              </a:ext>
            </a:extLst>
          </p:cNvPr>
          <p:cNvSpPr/>
          <p:nvPr/>
        </p:nvSpPr>
        <p:spPr>
          <a:xfrm>
            <a:off x="1269402" y="1471108"/>
            <a:ext cx="9918550" cy="2620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>
              <a:lnSpc>
                <a:spcPct val="115000"/>
              </a:lnSpc>
              <a:spcAft>
                <a:spcPts val="0"/>
              </a:spcAft>
            </a:pP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AJAX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Asynchronous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JavaScript and 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XML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）是一種在瀏覽器中讓頁面不會整個重載的情況下發送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HTTP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請求的技術。使用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AJAX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來與伺服器溝通的情況下，不會重新載入整個頁面，而只是傳遞最小的必要資料。原生的老舊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AJAX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實現標準為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XHR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，設計得十分粗糙不易使用，而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jQuery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其中的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AJAX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功能是前端早期相當普及的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AJAX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封裝，使得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AJAX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使用起來容易許多</a:t>
            </a:r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b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zh-TW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可以實現對畫面的臨時部份更新，而無需重載整個畫面，大大提升使用者體驗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節省流量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11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CB26F5-BD9C-43F7-BA74-FAF1B4C3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37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30EABB7-261A-48E8-99B6-E533ECD0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99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6C9688F-66AB-4412-AC09-6FC8C1B3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6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FCAA947-F7B6-4D88-8EA8-B6C759ED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1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5BD8C4A-BD84-4C18-A6AB-B46AF8EAD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55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70D1A4C-7A25-49B8-A0D5-DE3C366A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1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484EC49-3BB8-4482-A7A9-EE814BB20878}"/>
              </a:ext>
            </a:extLst>
          </p:cNvPr>
          <p:cNvSpPr/>
          <p:nvPr/>
        </p:nvSpPr>
        <p:spPr>
          <a:xfrm>
            <a:off x="613185" y="419549"/>
            <a:ext cx="10241280" cy="4000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zh-TW" sz="2400" b="1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網站運作架構</a:t>
            </a:r>
            <a:endParaRPr lang="zh-TW" altLang="zh-TW" sz="2400" b="1" dirty="0">
              <a:solidFill>
                <a:srgbClr val="4472C4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b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zh-TW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當我們從瀏覽器輸入網址，到取得網頁畫面的過程，基本上可以拆成以下幾個步驟：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向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DNS Server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詢問域名對應的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IP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位址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IP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位址的網站伺服器發送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Request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Server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接收到請求後，回傳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Response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給發送端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發送端解析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Response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後呈現給使用者</a:t>
            </a:r>
            <a:b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像這樣基於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Request </a:t>
            </a:r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Response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的交換機制，是來自於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HTTP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HyperText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Transfer 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Protocol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）的規範。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The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Hypertext Transfer Protocol (HTTP) is designed to enable communications between clients and servers. HTTP works as a request-response protocol between a client and server.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0E0077-F3EA-42BE-BF4E-9E06E44D1734}"/>
              </a:ext>
            </a:extLst>
          </p:cNvPr>
          <p:cNvSpPr/>
          <p:nvPr/>
        </p:nvSpPr>
        <p:spPr>
          <a:xfrm>
            <a:off x="613185" y="4941392"/>
            <a:ext cx="9495417" cy="1071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>
              <a:lnSpc>
                <a:spcPct val="115000"/>
              </a:lnSpc>
              <a:spcAft>
                <a:spcPts val="0"/>
              </a:spcAft>
            </a:pPr>
            <a:r>
              <a:rPr lang="en-US" altLang="zh-TW" sz="1200" b="1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HTTP</a:t>
            </a:r>
            <a:r>
              <a:rPr lang="en-US" altLang="zh-TW" sz="1200" b="1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en-US" altLang="zh-TW" sz="1200" b="1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HyperText</a:t>
            </a:r>
            <a:r>
              <a:rPr lang="en-US" altLang="zh-TW" sz="1200" b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Transfer Protocol</a:t>
            </a:r>
            <a:r>
              <a:rPr lang="en-US" altLang="zh-TW" sz="1200" b="1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zh-TW" altLang="zh-TW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endParaRPr lang="zh-TW" altLang="zh-TW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HTTP </a:t>
            </a:r>
            <a:r>
              <a:rPr lang="en-US" altLang="zh-TW" sz="1200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協議（</a:t>
            </a:r>
            <a:r>
              <a:rPr lang="en-US" altLang="zh-TW" sz="1200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HyperText</a:t>
            </a:r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Transfer Protocol</a:t>
            </a:r>
            <a:r>
              <a:rPr lang="en-US" altLang="zh-TW" sz="1200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，超文本傳輸協議）目的是為了提供一種發布和接收</a:t>
            </a:r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HTML</a:t>
            </a:r>
            <a:r>
              <a:rPr lang="en-US" altLang="zh-TW" sz="1200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（超文本標記語言）頁面的方法。</a:t>
            </a:r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HTTP</a:t>
            </a:r>
            <a:r>
              <a:rPr lang="en-US" altLang="zh-TW" sz="1200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是基於</a:t>
            </a:r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TCP</a:t>
            </a:r>
            <a:r>
              <a:rPr lang="en-US" altLang="zh-TW" sz="1200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協議之上的應用層協定，默認端口號為</a:t>
            </a:r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80</a:t>
            </a:r>
            <a:r>
              <a:rPr lang="en-US" altLang="zh-TW" sz="1200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HTTPS</a:t>
            </a:r>
            <a:r>
              <a:rPr lang="en-US" altLang="zh-TW" sz="1200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Hypertext Transfer Protocol over Secure Socket </a:t>
            </a:r>
            <a:r>
              <a:rPr lang="en-US" altLang="zh-TW" sz="1200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Layer</a:t>
            </a:r>
            <a:r>
              <a:rPr lang="en-US" altLang="zh-TW" sz="1200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，安全套接層超文本傳輸協議</a:t>
            </a:r>
            <a:r>
              <a:rPr lang="en-US" altLang="zh-TW" sz="1200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），即</a:t>
            </a:r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HTTP </a:t>
            </a:r>
            <a:r>
              <a:rPr lang="en-US" altLang="zh-TW" sz="1200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下加入</a:t>
            </a:r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SSL </a:t>
            </a:r>
            <a:r>
              <a:rPr lang="en-US" altLang="zh-TW" sz="1200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層，</a:t>
            </a:r>
            <a:r>
              <a:rPr lang="en-US" altLang="zh-TW" sz="1200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HTTPS</a:t>
            </a:r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的安全基礎是</a:t>
            </a:r>
            <a:r>
              <a:rPr lang="en-US" altLang="zh-TW" sz="1200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SSL</a:t>
            </a:r>
            <a:r>
              <a:rPr lang="en-US" altLang="zh-TW" sz="1200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（簡單講是</a:t>
            </a:r>
            <a:r>
              <a:rPr lang="en-US" altLang="zh-TW" sz="1200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HTTP</a:t>
            </a:r>
            <a:r>
              <a:rPr lang="en-US" altLang="zh-TW" sz="1200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的安全版</a:t>
            </a:r>
            <a:r>
              <a:rPr lang="en-US" altLang="zh-TW" sz="1200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），</a:t>
            </a:r>
            <a:r>
              <a:rPr lang="en-US" altLang="zh-TW" sz="1200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端口號為</a:t>
            </a:r>
            <a:r>
              <a:rPr lang="en-US" altLang="zh-TW" sz="1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443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22924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778EC94-F214-4E0B-8068-4ED58583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758"/>
            <a:ext cx="109728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4AF9A21-2D9E-4861-8E1A-4B2C280FD397}"/>
              </a:ext>
            </a:extLst>
          </p:cNvPr>
          <p:cNvSpPr/>
          <p:nvPr/>
        </p:nvSpPr>
        <p:spPr>
          <a:xfrm>
            <a:off x="1280160" y="3840121"/>
            <a:ext cx="8423238" cy="1983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方法一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b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selenium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套件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開始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&gt; anaconda &gt; prompt &gt; pip install selenium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下載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 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chromedriver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放到桌面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r>
              <a:rPr lang="en-US" altLang="zh-TW" u="sng" dirty="0">
                <a:solidFill>
                  <a:srgbClr val="0000FF"/>
                </a:solidFill>
                <a:latin typeface="Cambria" panose="02040503050406030204" pitchFamily="18" charset="0"/>
                <a:cs typeface="Times New Roman" panose="02020603050405020304" pitchFamily="18" charset="0"/>
                <a:hlinkClick r:id="rId3"/>
              </a:rPr>
              <a:t>https://drive.google.com/drive/folders/1BrmQlFKvWw0jeRQLx_1Kl71Hsf5MAIQw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056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4517B2-2503-4E82-9398-2E88B18C7FFD}"/>
              </a:ext>
            </a:extLst>
          </p:cNvPr>
          <p:cNvSpPr/>
          <p:nvPr/>
        </p:nvSpPr>
        <p:spPr>
          <a:xfrm>
            <a:off x="946672" y="867892"/>
            <a:ext cx="86168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Menlo-Regular"/>
              </a:rPr>
              <a:t>from selenium import </a:t>
            </a:r>
            <a:r>
              <a:rPr lang="en-US" altLang="zh-TW" dirty="0" err="1">
                <a:latin typeface="Menlo-Regular"/>
              </a:rPr>
              <a:t>webdriver</a:t>
            </a:r>
            <a:endParaRPr lang="en-US" altLang="zh-TW" dirty="0">
              <a:latin typeface="Menlo-Regular"/>
            </a:endParaRPr>
          </a:p>
          <a:p>
            <a:r>
              <a:rPr lang="en-US" altLang="zh-TW" dirty="0">
                <a:latin typeface="Menlo-Regular"/>
              </a:rPr>
              <a:t>from </a:t>
            </a:r>
            <a:r>
              <a:rPr lang="en-US" altLang="zh-TW" dirty="0" err="1">
                <a:latin typeface="Menlo-Regular"/>
              </a:rPr>
              <a:t>selenium.webdriver.support.ui</a:t>
            </a:r>
            <a:r>
              <a:rPr lang="en-US" altLang="zh-TW" dirty="0">
                <a:latin typeface="Menlo-Regular"/>
              </a:rPr>
              <a:t> import Select</a:t>
            </a:r>
          </a:p>
          <a:p>
            <a:r>
              <a:rPr lang="en-US" altLang="zh-TW" dirty="0">
                <a:latin typeface="Menlo-Regular"/>
              </a:rPr>
              <a:t>from bs4 import </a:t>
            </a:r>
            <a:r>
              <a:rPr lang="en-US" altLang="zh-TW" dirty="0" err="1">
                <a:latin typeface="Menlo-Regular"/>
              </a:rPr>
              <a:t>BeautifulSoup</a:t>
            </a:r>
            <a:endParaRPr lang="en-US" altLang="zh-TW" dirty="0">
              <a:latin typeface="Menlo-Regular"/>
            </a:endParaRPr>
          </a:p>
          <a:p>
            <a:r>
              <a:rPr lang="en-US" altLang="zh-TW" dirty="0">
                <a:latin typeface="Menlo-Regular"/>
              </a:rPr>
              <a:t>browser = </a:t>
            </a:r>
            <a:r>
              <a:rPr lang="en-US" altLang="zh-TW" dirty="0" err="1">
                <a:latin typeface="Menlo-Regular"/>
              </a:rPr>
              <a:t>webdriver.Chrome</a:t>
            </a:r>
            <a:r>
              <a:rPr lang="en-US" altLang="zh-TW" dirty="0">
                <a:latin typeface="Menlo-Regular"/>
              </a:rPr>
              <a:t>(</a:t>
            </a:r>
            <a:r>
              <a:rPr lang="en-US" altLang="zh-TW" dirty="0" err="1">
                <a:latin typeface="Menlo-Regular"/>
              </a:rPr>
              <a:t>executable_path</a:t>
            </a:r>
            <a:r>
              <a:rPr lang="en-US" altLang="zh-TW" dirty="0">
                <a:latin typeface="Menlo-Regular"/>
              </a:rPr>
              <a:t>='</a:t>
            </a:r>
            <a:r>
              <a:rPr lang="en-US" altLang="zh-TW" dirty="0" err="1">
                <a:latin typeface="Menlo-Regular"/>
              </a:rPr>
              <a:t>chromedriver</a:t>
            </a:r>
            <a:r>
              <a:rPr lang="en-US" altLang="zh-TW" dirty="0">
                <a:latin typeface="Menlo-Regular"/>
              </a:rPr>
              <a:t>')</a:t>
            </a:r>
          </a:p>
          <a:p>
            <a:r>
              <a:rPr lang="en-US" altLang="zh-TW" dirty="0" err="1">
                <a:latin typeface="Menlo-Regular"/>
              </a:rPr>
              <a:t>browser.get</a:t>
            </a:r>
            <a:r>
              <a:rPr lang="en-US" altLang="zh-TW" dirty="0">
                <a:latin typeface="Menlo-Regular"/>
              </a:rPr>
              <a:t>("http://rdc28.cwb.gov.tw/TDB/</a:t>
            </a:r>
            <a:r>
              <a:rPr lang="en-US" altLang="zh-TW" dirty="0" err="1">
                <a:latin typeface="Menlo-Regular"/>
              </a:rPr>
              <a:t>ntdb</a:t>
            </a:r>
            <a:r>
              <a:rPr lang="en-US" altLang="zh-TW" dirty="0">
                <a:latin typeface="Menlo-Regular"/>
              </a:rPr>
              <a:t>/</a:t>
            </a:r>
            <a:r>
              <a:rPr lang="en-US" altLang="zh-TW" dirty="0" err="1">
                <a:latin typeface="Menlo-Regular"/>
              </a:rPr>
              <a:t>pageControl</a:t>
            </a:r>
            <a:r>
              <a:rPr lang="en-US" altLang="zh-TW" dirty="0">
                <a:latin typeface="Menlo-Regular"/>
              </a:rPr>
              <a:t>/typhoon")</a:t>
            </a:r>
          </a:p>
          <a:p>
            <a:r>
              <a:rPr lang="fr-FR" altLang="zh-TW" dirty="0">
                <a:latin typeface="Menlo-Regular"/>
              </a:rPr>
              <a:t>html_source = browser.page_source</a:t>
            </a:r>
          </a:p>
          <a:p>
            <a:r>
              <a:rPr lang="en-US" altLang="zh-TW" dirty="0">
                <a:latin typeface="Menlo-Regular"/>
              </a:rPr>
              <a:t>soup = </a:t>
            </a:r>
            <a:r>
              <a:rPr lang="en-US" altLang="zh-TW" dirty="0" err="1">
                <a:latin typeface="Menlo-Regular"/>
              </a:rPr>
              <a:t>BeautifulSoup</a:t>
            </a:r>
            <a:r>
              <a:rPr lang="en-US" altLang="zh-TW" dirty="0">
                <a:latin typeface="Menlo-Regular"/>
              </a:rPr>
              <a:t>(</a:t>
            </a:r>
            <a:r>
              <a:rPr lang="en-US" altLang="zh-TW" dirty="0" err="1">
                <a:latin typeface="Menlo-Regular"/>
              </a:rPr>
              <a:t>html_source</a:t>
            </a:r>
            <a:r>
              <a:rPr lang="en-US" altLang="zh-TW" dirty="0">
                <a:latin typeface="Menlo-Regular"/>
              </a:rPr>
              <a:t>, '</a:t>
            </a:r>
            <a:r>
              <a:rPr lang="en-US" altLang="zh-TW" dirty="0" err="1">
                <a:latin typeface="Menlo-Regular"/>
              </a:rPr>
              <a:t>html.parser</a:t>
            </a:r>
            <a:r>
              <a:rPr lang="en-US" altLang="zh-TW" dirty="0">
                <a:latin typeface="Menlo-Regular"/>
              </a:rPr>
              <a:t>')</a:t>
            </a:r>
          </a:p>
          <a:p>
            <a:r>
              <a:rPr lang="en-US" altLang="zh-TW" dirty="0">
                <a:latin typeface="Menlo-Regular"/>
              </a:rPr>
              <a:t>table = </a:t>
            </a:r>
            <a:r>
              <a:rPr lang="en-US" altLang="zh-TW" dirty="0" err="1">
                <a:latin typeface="Menlo-Regular"/>
              </a:rPr>
              <a:t>soup.find</a:t>
            </a:r>
            <a:r>
              <a:rPr lang="en-US" altLang="zh-TW" dirty="0">
                <a:latin typeface="Menlo-Regular"/>
              </a:rPr>
              <a:t>('table', class_='</a:t>
            </a:r>
            <a:r>
              <a:rPr lang="en-US" altLang="zh-TW" dirty="0" err="1">
                <a:latin typeface="Menlo-Regular"/>
              </a:rPr>
              <a:t>tyde_t</a:t>
            </a:r>
            <a:r>
              <a:rPr lang="en-US" altLang="zh-TW" dirty="0">
                <a:latin typeface="Menlo-Regular"/>
              </a:rPr>
              <a:t>')</a:t>
            </a:r>
          </a:p>
          <a:p>
            <a:r>
              <a:rPr lang="en-US" altLang="zh-TW" dirty="0">
                <a:latin typeface="Menlo-Regular"/>
              </a:rPr>
              <a:t>print(table)</a:t>
            </a:r>
          </a:p>
          <a:p>
            <a:r>
              <a:rPr lang="en-US" altLang="zh-TW" dirty="0" err="1">
                <a:latin typeface="Menlo-Regular"/>
              </a:rPr>
              <a:t>browser.quit</a:t>
            </a:r>
            <a:r>
              <a:rPr lang="en-US" altLang="zh-TW" dirty="0">
                <a:latin typeface="Menlo-Regular"/>
              </a:rPr>
              <a:t>();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0F9AB9-CBD7-4F44-B2F8-00DBFD200E0D}"/>
              </a:ext>
            </a:extLst>
          </p:cNvPr>
          <p:cNvSpPr/>
          <p:nvPr/>
        </p:nvSpPr>
        <p:spPr>
          <a:xfrm>
            <a:off x="946672" y="4631955"/>
            <a:ext cx="94021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Menlo-Regular"/>
              </a:rPr>
              <a:t>url</a:t>
            </a:r>
            <a:r>
              <a:rPr lang="en-US" altLang="zh-TW" dirty="0">
                <a:latin typeface="Menlo-Regular"/>
              </a:rPr>
              <a:t> ='http://rdc28.cwb.gov.tw/TDB/</a:t>
            </a:r>
            <a:r>
              <a:rPr lang="en-US" altLang="zh-TW" dirty="0" err="1">
                <a:latin typeface="Menlo-Regular"/>
              </a:rPr>
              <a:t>ctrl_typhoon_list</a:t>
            </a:r>
            <a:r>
              <a:rPr lang="en-US" altLang="zh-TW" dirty="0">
                <a:latin typeface="Menlo-Regular"/>
              </a:rPr>
              <a:t>/</a:t>
            </a:r>
            <a:r>
              <a:rPr lang="en-US" altLang="zh-TW" dirty="0" err="1">
                <a:latin typeface="Menlo-Regular"/>
              </a:rPr>
              <a:t>get_typhoon_list_table</a:t>
            </a:r>
            <a:r>
              <a:rPr lang="en-US" altLang="zh-TW" dirty="0">
                <a:latin typeface="Menlo-Regular"/>
              </a:rPr>
              <a:t>/'</a:t>
            </a:r>
          </a:p>
          <a:p>
            <a:r>
              <a:rPr lang="en-US" altLang="zh-TW" dirty="0">
                <a:latin typeface="Menlo-Regular"/>
              </a:rPr>
              <a:t>r = </a:t>
            </a:r>
            <a:r>
              <a:rPr lang="en-US" altLang="zh-TW" dirty="0" err="1">
                <a:latin typeface="Menlo-Regular"/>
              </a:rPr>
              <a:t>requests.post</a:t>
            </a:r>
            <a:r>
              <a:rPr lang="en-US" altLang="zh-TW" dirty="0">
                <a:latin typeface="Menlo-Regular"/>
              </a:rPr>
              <a:t>(</a:t>
            </a:r>
            <a:r>
              <a:rPr lang="en-US" altLang="zh-TW" dirty="0" err="1">
                <a:latin typeface="Menlo-Regular"/>
              </a:rPr>
              <a:t>url</a:t>
            </a:r>
            <a:r>
              <a:rPr lang="en-US" altLang="zh-TW" dirty="0">
                <a:latin typeface="Menlo-Regular"/>
              </a:rPr>
              <a:t>, data={'year': 'all', 'model': 'all'})</a:t>
            </a:r>
          </a:p>
          <a:p>
            <a:r>
              <a:rPr lang="en-US" altLang="zh-TW" dirty="0">
                <a:latin typeface="Menlo-Regular"/>
              </a:rPr>
              <a:t>soup = </a:t>
            </a:r>
            <a:r>
              <a:rPr lang="en-US" altLang="zh-TW" dirty="0" err="1">
                <a:latin typeface="Menlo-Regular"/>
              </a:rPr>
              <a:t>BeautifulSoup</a:t>
            </a:r>
            <a:r>
              <a:rPr lang="en-US" altLang="zh-TW" dirty="0">
                <a:latin typeface="Menlo-Regular"/>
              </a:rPr>
              <a:t>(</a:t>
            </a:r>
            <a:r>
              <a:rPr lang="en-US" altLang="zh-TW" dirty="0" err="1">
                <a:latin typeface="Menlo-Regular"/>
              </a:rPr>
              <a:t>r.text</a:t>
            </a:r>
            <a:r>
              <a:rPr lang="en-US" altLang="zh-TW" dirty="0">
                <a:latin typeface="Menlo-Regular"/>
              </a:rPr>
              <a:t>, "html5lib")</a:t>
            </a:r>
          </a:p>
          <a:p>
            <a:r>
              <a:rPr lang="en-US" altLang="zh-TW" dirty="0">
                <a:latin typeface="Menlo-Regular"/>
              </a:rPr>
              <a:t>for d in </a:t>
            </a:r>
            <a:r>
              <a:rPr lang="en-US" altLang="zh-TW" dirty="0" err="1">
                <a:latin typeface="Menlo-Regular"/>
              </a:rPr>
              <a:t>soup.find</a:t>
            </a:r>
            <a:r>
              <a:rPr lang="en-US" altLang="zh-TW" dirty="0">
                <a:latin typeface="Menlo-Regular"/>
              </a:rPr>
              <a:t>('table').</a:t>
            </a:r>
            <a:r>
              <a:rPr lang="en-US" altLang="zh-TW" dirty="0" err="1">
                <a:latin typeface="Menlo-Regular"/>
              </a:rPr>
              <a:t>find_all</a:t>
            </a:r>
            <a:r>
              <a:rPr lang="en-US" altLang="zh-TW" dirty="0">
                <a:latin typeface="Menlo-Regular"/>
              </a:rPr>
              <a:t>('tr')[2:]:</a:t>
            </a:r>
          </a:p>
          <a:p>
            <a:r>
              <a:rPr lang="en-US" altLang="zh-TW" dirty="0">
                <a:latin typeface="Menlo-Regular"/>
              </a:rPr>
              <a:t>print(</a:t>
            </a:r>
            <a:r>
              <a:rPr lang="en-US" altLang="zh-TW" dirty="0" err="1">
                <a:latin typeface="Menlo-Regular"/>
              </a:rPr>
              <a:t>d.find_all</a:t>
            </a:r>
            <a:r>
              <a:rPr lang="en-US" altLang="zh-TW" dirty="0">
                <a:latin typeface="Menlo-Regular"/>
              </a:rPr>
              <a:t>('td')[2].text, </a:t>
            </a:r>
            <a:r>
              <a:rPr lang="en-US" altLang="zh-TW" dirty="0" err="1">
                <a:latin typeface="Menlo-Regular"/>
              </a:rPr>
              <a:t>d.find_all</a:t>
            </a:r>
            <a:r>
              <a:rPr lang="en-US" altLang="zh-TW" dirty="0">
                <a:latin typeface="Menlo-Regular"/>
              </a:rPr>
              <a:t>('td')[4].text)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8E3E33-5F19-4FAC-82DC-F6E9DB6B4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49" r="1797" b="76784"/>
          <a:stretch/>
        </p:blipFill>
        <p:spPr>
          <a:xfrm>
            <a:off x="469751" y="136372"/>
            <a:ext cx="10775577" cy="7315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DE72C6D-4C8B-464F-9900-858F4E44D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13" r="2680" b="41020"/>
          <a:stretch/>
        </p:blipFill>
        <p:spPr>
          <a:xfrm>
            <a:off x="315561" y="3815324"/>
            <a:ext cx="10678755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2DD1A25-2D85-4D88-82DA-E373A612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39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2CB4494-D22F-4667-AEA2-4CA05458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00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3EA5878-C4C3-4807-AA10-499CED89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84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D6BD30C-356F-4A06-ACDC-6AFBC50F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99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DBA43C2-0112-4AFC-A73C-FBAC31808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6" y="643467"/>
            <a:ext cx="89137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36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AFC37E4-95DB-4A1A-8711-2B906F21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87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49A420A-46B0-4060-AEB6-485FA83D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0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C0FF425-3307-4E2B-8A1B-87EF81CEA6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9589" y="643467"/>
            <a:ext cx="63128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4CBB16D-A25C-4381-A0C0-B7F1EBFF898B}"/>
              </a:ext>
            </a:extLst>
          </p:cNvPr>
          <p:cNvSpPr/>
          <p:nvPr/>
        </p:nvSpPr>
        <p:spPr>
          <a:xfrm>
            <a:off x="788893" y="414703"/>
            <a:ext cx="8494955" cy="2938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>
              <a:lnSpc>
                <a:spcPct val="115000"/>
              </a:lnSpc>
              <a:spcAft>
                <a:spcPts val="0"/>
              </a:spcAft>
            </a:pPr>
            <a:r>
              <a:rPr lang="en-US" altLang="zh-TW" b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Request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b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使用者透過瀏覽器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或其他工具發送的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HTTP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請求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使用者可以透過瀏覽器網址或透過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javascript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發送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request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。一般來說分成兩種方法</a:t>
            </a:r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b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GET - Requests data from a specified resource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POST - Submits data to be processed to a specified resource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967670-1B52-4FA0-ADB4-AB660AABBF0B}"/>
              </a:ext>
            </a:extLst>
          </p:cNvPr>
          <p:cNvSpPr/>
          <p:nvPr/>
        </p:nvSpPr>
        <p:spPr>
          <a:xfrm>
            <a:off x="788893" y="3823093"/>
            <a:ext cx="9398598" cy="262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>
              <a:lnSpc>
                <a:spcPct val="115000"/>
              </a:lnSpc>
              <a:spcAft>
                <a:spcPts val="0"/>
              </a:spcAft>
            </a:pPr>
            <a:r>
              <a:rPr lang="en-US" altLang="zh-TW" b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Response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b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回傳給使用者的</a:t>
            </a: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HTTP 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，分成兩種類型</a:t>
            </a:r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>
              <a:lnSpc>
                <a:spcPct val="115000"/>
              </a:lnSpc>
              <a:spcAft>
                <a:spcPts val="0"/>
              </a:spcAft>
            </a:pPr>
            <a:br>
              <a:rPr lang="en-US" altLang="zh-TW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API/JSON =&gt;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有資料結構的字串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View =&gt; 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回傳一段</a:t>
            </a:r>
            <a:r>
              <a:rPr lang="en-US" altLang="zh-TW" dirty="0" err="1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html</a:t>
            </a:r>
            <a:r>
              <a:rPr lang="en-US" altLang="zh-TW" dirty="0" err="1">
                <a:solidFill>
                  <a:srgbClr val="000000"/>
                </a:solidFill>
                <a:latin typeface="新細明體" panose="02020500000000000000" pitchFamily="18" charset="-120"/>
                <a:cs typeface="Times New Roman" panose="02020603050405020304" pitchFamily="18" charset="0"/>
              </a:rPr>
              <a:t>，透過瀏覽器解析</a:t>
            </a:r>
            <a:endParaRPr lang="zh-TW" altLang="zh-TW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3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91FDF2B-30CB-4C7C-9774-EDE21AC3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7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3C277F0-A7B2-4709-A841-C631BD1C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文字方塊 2">
            <a:hlinkClick r:id="rId3"/>
            <a:extLst>
              <a:ext uri="{FF2B5EF4-FFF2-40B4-BE49-F238E27FC236}">
                <a16:creationId xmlns:a16="http://schemas.microsoft.com/office/drawing/2014/main" id="{21A5789A-F7D6-4EDF-8C08-23490FBBFA68}"/>
              </a:ext>
            </a:extLst>
          </p:cNvPr>
          <p:cNvSpPr txBox="1"/>
          <p:nvPr/>
        </p:nvSpPr>
        <p:spPr>
          <a:xfrm>
            <a:off x="7089289" y="1108039"/>
            <a:ext cx="75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u="sng" dirty="0">
                <a:solidFill>
                  <a:schemeClr val="accent1"/>
                </a:solidFill>
              </a:rPr>
              <a:t>參考</a:t>
            </a:r>
          </a:p>
        </p:txBody>
      </p:sp>
    </p:spTree>
    <p:extLst>
      <p:ext uri="{BB962C8B-B14F-4D97-AF65-F5344CB8AC3E}">
        <p14:creationId xmlns:p14="http://schemas.microsoft.com/office/powerpoint/2010/main" val="2443136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E798657-3F45-4C9A-80B5-A0253DC2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0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1372</Words>
  <Application>Microsoft Office PowerPoint</Application>
  <PresentationFormat>寬螢幕</PresentationFormat>
  <Paragraphs>145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7" baseType="lpstr">
      <vt:lpstr>Menlo-Regular</vt:lpstr>
      <vt:lpstr>新細明體</vt:lpstr>
      <vt:lpstr>Arial</vt:lpstr>
      <vt:lpstr>Calibri</vt:lpstr>
      <vt:lpstr>Calibri Light</vt:lpstr>
      <vt:lpstr>Cambria</vt:lpstr>
      <vt:lpstr>Symbol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吳錦冰</dc:creator>
  <cp:lastModifiedBy>吳錦冰</cp:lastModifiedBy>
  <cp:revision>6</cp:revision>
  <dcterms:created xsi:type="dcterms:W3CDTF">2019-02-21T06:56:24Z</dcterms:created>
  <dcterms:modified xsi:type="dcterms:W3CDTF">2019-03-06T07:13:16Z</dcterms:modified>
</cp:coreProperties>
</file>